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sldIdLst>
    <p:sldId id="415" r:id="rId2"/>
    <p:sldId id="459" r:id="rId3"/>
    <p:sldId id="481" r:id="rId4"/>
    <p:sldId id="482" r:id="rId5"/>
    <p:sldId id="479" r:id="rId6"/>
    <p:sldId id="480" r:id="rId7"/>
    <p:sldId id="460" r:id="rId8"/>
    <p:sldId id="483" r:id="rId9"/>
    <p:sldId id="484" r:id="rId10"/>
    <p:sldId id="491" r:id="rId11"/>
    <p:sldId id="486" r:id="rId12"/>
    <p:sldId id="470" r:id="rId13"/>
    <p:sldId id="485" r:id="rId14"/>
    <p:sldId id="487" r:id="rId15"/>
    <p:sldId id="489" r:id="rId16"/>
    <p:sldId id="488" r:id="rId17"/>
    <p:sldId id="490" r:id="rId18"/>
  </p:sldIdLst>
  <p:sldSz cx="9144000" cy="5715000" type="screen16x10"/>
  <p:notesSz cx="6724650" cy="9866313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clrMode="gray"/>
  <p:clrMru>
    <a:srgbClr val="FF965E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0747" autoAdjust="0"/>
    <p:restoredTop sz="90793" autoAdjust="0"/>
  </p:normalViewPr>
  <p:slideViewPr>
    <p:cSldViewPr>
      <p:cViewPr varScale="1">
        <p:scale>
          <a:sx n="167" d="100"/>
          <a:sy n="167" d="100"/>
        </p:scale>
        <p:origin x="-336" y="-10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E2877-BD95-1343-A552-BA2868463D4E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739775"/>
            <a:ext cx="591820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78450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46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8413" y="9371013"/>
            <a:ext cx="29146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008AE-3493-5D48-A245-434CAFCA04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EF6CD-5A05-AD49-B453-FBC4F6F6C8B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86B7-1218-2B4E-BF52-FE29B0DD9F2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8E64-6402-D945-8D5A-2A600D887B3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7596F-CC43-3D4E-BDDF-B35BA1640C1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6E1C-AFDE-7C44-81F1-DA6F2762B46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C4E8D-7F34-0E4E-B530-8998D6EAF25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13D45-15DE-0B4F-AE48-A428CF08051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5FB2D-7AD0-0C46-9D56-1F21D58EE3A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1F094-7F9F-E94D-A8E9-4611D1C305D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C3E1-6F08-2D4D-81E1-165613FF145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0F1C7-C8AA-6447-B063-AB7C7FA3A95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fld id="{E3E1DF86-46F4-9A4D-8002-DFA2F827E7C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116013" y="877888"/>
            <a:ext cx="712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800" dirty="0" smtClean="0">
                <a:solidFill>
                  <a:srgbClr val="FFFF66"/>
                </a:solidFill>
              </a:rPr>
              <a:t>Romans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6700"/>
            <a:ext cx="4364665" cy="2724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933700"/>
            <a:ext cx="4521200" cy="3015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7660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0" y="3403600"/>
            <a:ext cx="2794000" cy="231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0"/>
            <a:ext cx="3886200" cy="20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90900"/>
            <a:ext cx="3429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1790700"/>
            <a:ext cx="3429001" cy="19288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1562100"/>
            <a:ext cx="3429000" cy="2284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5300"/>
            <a:ext cx="9144000" cy="107721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The Jewish Question:   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“Has God rejected His People?”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NO!!!!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4097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Israel have largely rejected Christ</a:t>
            </a:r>
          </a:p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But some are saved – a remnant – </a:t>
            </a:r>
            <a:r>
              <a:rPr lang="en-US" sz="2400" spc="12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messianic Jews</a:t>
            </a:r>
          </a:p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a </a:t>
            </a:r>
            <a:r>
              <a:rPr lang="en-US" sz="2400" spc="120" dirty="0" smtClean="0">
                <a:solidFill>
                  <a:schemeClr val="bg1"/>
                </a:solidFill>
                <a:latin typeface="Comic Sans MS"/>
                <a:cs typeface="Comic Sans MS"/>
              </a:rPr>
              <a:t>partial hardening has come upon</a:t>
            </a: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 Israel for a time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Anti-Semitism – hostility or prejudice against Jews. 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Some parts of the church have a history of anti-Semitism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0" y="2705100"/>
            <a:ext cx="1600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Israel hardened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0200" y="2552700"/>
            <a:ext cx="1447800" cy="1200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Israel reject Christ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38400" y="2705100"/>
            <a:ext cx="16002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Gospel preached to Gentiles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38600" y="2552700"/>
            <a:ext cx="1447800" cy="1200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Many Gentiles Saved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181600" y="2705100"/>
            <a:ext cx="16002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Israel become jealous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81800" y="2552700"/>
            <a:ext cx="1981200" cy="1200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One day many of Israel will be saved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35433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YHWH’s covenant with Israel stands.  They are not forgotten</a:t>
            </a:r>
          </a:p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church has </a:t>
            </a:r>
            <a:r>
              <a:rPr lang="en-US" sz="2400" u="sng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not</a:t>
            </a: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 replaced Israel.  It grew from Israel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5" grpId="0" build="p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2800" y="-14516100"/>
            <a:ext cx="4632960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800100"/>
            <a:ext cx="5039360" cy="37795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4762500"/>
            <a:ext cx="40386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Rootstock:  The Patriarchs (Abraham, Isaac, Jacob, David) Culminating in Jesus Christ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352800" y="4076700"/>
            <a:ext cx="762000" cy="6096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648200" y="4076700"/>
            <a:ext cx="4038600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Branches broken off:  Faithless Israel (those who reject Christ).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Many will be grafted back in when they turn to Jesus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266700"/>
            <a:ext cx="40386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Wild branches grafted into the tree:  Gentiles who have faith in Jesus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rot="16200000" flipH="1">
            <a:off x="2457450" y="666750"/>
            <a:ext cx="609600" cy="14859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62400" y="1104900"/>
            <a:ext cx="1219200" cy="7620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3467100" y="1143000"/>
            <a:ext cx="914400" cy="8382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95400" y="1104900"/>
            <a:ext cx="1219200" cy="7620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4381500" y="2362200"/>
            <a:ext cx="1752600" cy="1676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724400" y="114300"/>
            <a:ext cx="44196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Natural olive branches:  Israel who have faith in Jesus Christ (messianic Jews)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10800000" flipV="1">
            <a:off x="5943600" y="952500"/>
            <a:ext cx="914400" cy="6858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3124200" y="952500"/>
            <a:ext cx="1752600" cy="14478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lide 2016-10-09_0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34" y="3009900"/>
            <a:ext cx="3462867" cy="19478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God has 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rejected His People!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191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Israel have largely rejected Christ</a:t>
            </a:r>
          </a:p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But some are saved – a remnant – </a:t>
            </a:r>
            <a:r>
              <a:rPr lang="en-US" sz="2400" spc="12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messianic Jews</a:t>
            </a:r>
            <a:endParaRPr lang="en-US" sz="2400" spc="120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6200" y="1409700"/>
            <a:ext cx="1600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Israel hardened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1257300"/>
            <a:ext cx="1447800" cy="1200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Israel reject Christ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514600" y="1409700"/>
            <a:ext cx="16002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Gospel preached to Gentiles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14800" y="1257300"/>
            <a:ext cx="1447800" cy="1200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Many Gentiles Saved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257800" y="1409700"/>
            <a:ext cx="16002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Israel become jealous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0" y="1257300"/>
            <a:ext cx="1981200" cy="1200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One day many of Israel will be saved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23241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YHWH’s covenant with Israel stands.  They are not forgotten</a:t>
            </a:r>
          </a:p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church has </a:t>
            </a:r>
            <a:r>
              <a:rPr lang="en-US" sz="2400" u="sng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not</a:t>
            </a: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 replaced Israel.  It grew from Israel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0" y="4945559"/>
            <a:ext cx="9144000" cy="76944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The church is the continuation of Israel into the New Age</a:t>
            </a:r>
          </a:p>
          <a:p>
            <a:r>
              <a:rPr lang="en-US" sz="2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The church (not Israel) is now the locus 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(place/source) </a:t>
            </a:r>
            <a:r>
              <a:rPr lang="en-US" sz="2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of God’s work in the world</a:t>
            </a:r>
            <a:endParaRPr lang="en-US" sz="2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en-AU" sz="3600" b="1" baseline="30000" dirty="0" smtClean="0">
                <a:solidFill>
                  <a:srgbClr val="FFFFFF"/>
                </a:solidFill>
                <a:latin typeface="Comic Sans MS"/>
                <a:ea typeface="Cambria"/>
                <a:cs typeface="Comic Sans MS"/>
              </a:rPr>
              <a:t>22 </a:t>
            </a:r>
            <a:r>
              <a:rPr lang="en-AU" sz="3600" dirty="0" smtClean="0">
                <a:solidFill>
                  <a:srgbClr val="FFFFFF"/>
                </a:solidFill>
                <a:latin typeface="Comic Sans MS"/>
                <a:ea typeface="Cambria"/>
                <a:cs typeface="Comic Sans MS"/>
              </a:rPr>
              <a:t>Note then the </a:t>
            </a:r>
            <a:r>
              <a:rPr lang="en-AU" sz="3600" u="sng" dirty="0" smtClean="0">
                <a:solidFill>
                  <a:srgbClr val="FFFFFF"/>
                </a:solidFill>
                <a:latin typeface="Comic Sans MS"/>
                <a:ea typeface="Cambria"/>
                <a:cs typeface="Comic Sans MS"/>
              </a:rPr>
              <a:t>kindness</a:t>
            </a:r>
            <a:r>
              <a:rPr lang="en-AU" sz="3600" dirty="0" smtClean="0">
                <a:solidFill>
                  <a:srgbClr val="FFFFFF"/>
                </a:solidFill>
                <a:latin typeface="Comic Sans MS"/>
                <a:ea typeface="Cambria"/>
                <a:cs typeface="Comic Sans MS"/>
              </a:rPr>
              <a:t> and the </a:t>
            </a:r>
            <a:r>
              <a:rPr lang="en-AU" sz="3600" u="sng" dirty="0" smtClean="0">
                <a:solidFill>
                  <a:srgbClr val="FFFFFF"/>
                </a:solidFill>
                <a:latin typeface="Comic Sans MS"/>
                <a:ea typeface="Cambria"/>
                <a:cs typeface="Comic Sans MS"/>
              </a:rPr>
              <a:t>severity</a:t>
            </a:r>
            <a:r>
              <a:rPr lang="en-AU" sz="3600" dirty="0" smtClean="0">
                <a:solidFill>
                  <a:srgbClr val="FFFFFF"/>
                </a:solidFill>
                <a:latin typeface="Comic Sans MS"/>
                <a:ea typeface="Cambria"/>
                <a:cs typeface="Comic Sans MS"/>
              </a:rPr>
              <a:t> of God: severity toward those who have fallen, but God’s kindness to you, </a:t>
            </a:r>
            <a:r>
              <a:rPr lang="en-AU" sz="3600" u="sng" dirty="0" smtClean="0">
                <a:solidFill>
                  <a:srgbClr val="FFFFFF"/>
                </a:solidFill>
                <a:latin typeface="Comic Sans MS"/>
                <a:ea typeface="Cambria"/>
                <a:cs typeface="Comic Sans MS"/>
              </a:rPr>
              <a:t>provided you continue in his kindness</a:t>
            </a:r>
            <a:r>
              <a:rPr lang="en-AU" sz="3600" dirty="0" smtClean="0">
                <a:solidFill>
                  <a:srgbClr val="FFFFFF"/>
                </a:solidFill>
                <a:latin typeface="Comic Sans MS"/>
                <a:ea typeface="Cambria"/>
                <a:cs typeface="Comic Sans MS"/>
              </a:rPr>
              <a:t>. </a:t>
            </a:r>
            <a:r>
              <a:rPr lang="en-AU" sz="3600" dirty="0" smtClean="0">
                <a:solidFill>
                  <a:srgbClr val="FFFF00"/>
                </a:solidFill>
                <a:latin typeface="Comic Sans MS"/>
                <a:ea typeface="Cambria"/>
                <a:cs typeface="Comic Sans MS"/>
              </a:rPr>
              <a:t>Otherwise you too will be cut off</a:t>
            </a:r>
            <a:r>
              <a:rPr lang="en-AU" sz="3600" dirty="0" smtClean="0">
                <a:solidFill>
                  <a:srgbClr val="FFFFFF"/>
                </a:solidFill>
                <a:latin typeface="Comic Sans MS"/>
                <a:ea typeface="Cambria"/>
                <a:cs typeface="Comic Sans MS"/>
              </a:rPr>
              <a:t>. </a:t>
            </a:r>
            <a:endParaRPr lang="en-US" sz="3600" dirty="0">
              <a:solidFill>
                <a:srgbClr val="FFFFFF"/>
              </a:solidFill>
              <a:latin typeface="Comic Sans MS"/>
              <a:ea typeface="Cambria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lide 2016-10-09_0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0"/>
            <a:ext cx="2506133" cy="1409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God has 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rejected His People!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191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Israel have largely rejected Christ</a:t>
            </a:r>
          </a:p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But some are saved – a remnant – </a:t>
            </a:r>
            <a:r>
              <a:rPr lang="en-US" sz="2400" spc="12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messianic Jews</a:t>
            </a:r>
            <a:endParaRPr lang="en-US" sz="2400" spc="120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6200" y="1409700"/>
            <a:ext cx="1600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Israel hardened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1257300"/>
            <a:ext cx="1447800" cy="1200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Israel reject Christ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514600" y="1409700"/>
            <a:ext cx="16002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Gospel preached to Gentiles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14800" y="1257300"/>
            <a:ext cx="1447800" cy="1200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Many Gentiles Saved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257800" y="1409700"/>
            <a:ext cx="16002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Israel become jealous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0" y="1257300"/>
            <a:ext cx="1981200" cy="1200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One day many of Israel will be saved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23241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YHWH’s covenant with Israel stands.  They are not forgotten</a:t>
            </a:r>
          </a:p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church has </a:t>
            </a:r>
            <a:r>
              <a:rPr lang="en-US" sz="2400" u="sng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not</a:t>
            </a: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 replaced Israel.  It grew from Israel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0" y="3162300"/>
            <a:ext cx="9144000" cy="76944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The church is the continuation of Israel into the New Age</a:t>
            </a:r>
          </a:p>
          <a:p>
            <a:r>
              <a:rPr lang="en-US" sz="2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The church (not Israel) is now the locus 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(place/source) </a:t>
            </a:r>
            <a:r>
              <a:rPr lang="en-US" sz="2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of God’s work in the world</a:t>
            </a:r>
            <a:endParaRPr lang="en-US" sz="2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924300"/>
            <a:ext cx="9144000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A warning:  The Kindness and the Severity of God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Once saved  ≠  Always saved</a:t>
            </a:r>
            <a:endParaRPr lang="en-US" sz="3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884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US" sz="2400" spc="120" dirty="0" smtClean="0">
                <a:solidFill>
                  <a:schemeClr val="bg1"/>
                </a:solidFill>
                <a:latin typeface="Times New Roman"/>
                <a:cs typeface="Times New Roman"/>
              </a:rPr>
              <a:t>If God did not spare Israel, He will not spare Gentiles who lose their faith.    </a:t>
            </a:r>
            <a:r>
              <a:rPr lang="en-US" sz="2400" spc="120" dirty="0" smtClean="0">
                <a:solidFill>
                  <a:srgbClr val="FFFF00"/>
                </a:solidFill>
                <a:latin typeface="Comic Sans MS"/>
                <a:cs typeface="Comic Sans MS"/>
              </a:rPr>
              <a:t>Stand fast through Faith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0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33 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Oh, the depth of the riches and wisdom and knowledge of God! How unsearchable are his judgments and how inscrutable his ways!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34 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“For who has known the mind of the Lord,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203200">
              <a:spcAft>
                <a:spcPts val="0"/>
              </a:spcAf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or who has been his counsellor?”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35 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“Or who has given a gift to him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203200">
              <a:spcAft>
                <a:spcPts val="0"/>
              </a:spcAf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that he might be repaid?”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36 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For from him and through him and to him are all things. To him be glory forever. </a:t>
            </a:r>
          </a:p>
          <a:p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Amen. </a:t>
            </a:r>
            <a:endParaRPr lang="en-US" sz="3200" dirty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38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lnSpc>
                <a:spcPct val="115000"/>
              </a:lnSpc>
              <a:spcAft>
                <a:spcPts val="0"/>
              </a:spcAft>
            </a:pPr>
            <a:r>
              <a:rPr lang="en-AU" sz="3000" b="1" dirty="0" smtClean="0">
                <a:solidFill>
                  <a:schemeClr val="bg1"/>
                </a:solidFill>
                <a:latin typeface="Times New Roman"/>
                <a:ea typeface="Cambria"/>
                <a:cs typeface="Times New Roman"/>
              </a:rPr>
              <a:t>11 </a:t>
            </a:r>
            <a:r>
              <a:rPr lang="en-AU" sz="3000" dirty="0" smtClean="0">
                <a:solidFill>
                  <a:schemeClr val="bg1"/>
                </a:solidFill>
                <a:latin typeface="Times New Roman"/>
                <a:ea typeface="Cambria"/>
                <a:cs typeface="Times New Roman"/>
              </a:rPr>
              <a:t>I ask, then, has God rejected his people? By no means! For I myself am an Israelite, a descendant of Abraham, a member of the tribe of Benjamin. </a:t>
            </a:r>
            <a:r>
              <a:rPr lang="en-AU" sz="3000" b="1" baseline="30000" dirty="0" smtClean="0">
                <a:solidFill>
                  <a:schemeClr val="bg1"/>
                </a:solidFill>
                <a:latin typeface="Times New Roman"/>
                <a:ea typeface="Cambria"/>
                <a:cs typeface="Times New Roman"/>
              </a:rPr>
              <a:t>2 </a:t>
            </a:r>
            <a:r>
              <a:rPr lang="en-AU" sz="3000" dirty="0" smtClean="0">
                <a:solidFill>
                  <a:schemeClr val="bg1"/>
                </a:solidFill>
                <a:latin typeface="Times New Roman"/>
                <a:ea typeface="Cambria"/>
                <a:cs typeface="Times New Roman"/>
              </a:rPr>
              <a:t>God has not rejected his people whom he foreknew. Do you not know what the Scripture says of Elijah, how he appeals to God against Israel? </a:t>
            </a:r>
            <a:r>
              <a:rPr lang="en-AU" sz="3000" b="1" baseline="30000" dirty="0" smtClean="0">
                <a:solidFill>
                  <a:schemeClr val="bg1"/>
                </a:solidFill>
                <a:latin typeface="Times New Roman"/>
                <a:ea typeface="Cambria"/>
                <a:cs typeface="Times New Roman"/>
              </a:rPr>
              <a:t>3 </a:t>
            </a:r>
            <a:r>
              <a:rPr lang="en-AU" sz="3000" dirty="0" smtClean="0">
                <a:solidFill>
                  <a:schemeClr val="bg1"/>
                </a:solidFill>
                <a:latin typeface="Times New Roman"/>
                <a:ea typeface="Cambria"/>
                <a:cs typeface="Times New Roman"/>
              </a:rPr>
              <a:t>“Lord, they have killed your prophets, they have demolished your altars, and I alone am left, and they seek my life.” </a:t>
            </a:r>
            <a:r>
              <a:rPr lang="en-AU" sz="3000" b="1" baseline="30000" dirty="0" smtClean="0">
                <a:solidFill>
                  <a:schemeClr val="bg1"/>
                </a:solidFill>
                <a:latin typeface="Times New Roman"/>
                <a:ea typeface="Cambria"/>
                <a:cs typeface="Times New Roman"/>
              </a:rPr>
              <a:t>4 </a:t>
            </a:r>
            <a:r>
              <a:rPr lang="en-AU" sz="3000" dirty="0" smtClean="0">
                <a:solidFill>
                  <a:schemeClr val="bg1"/>
                </a:solidFill>
                <a:latin typeface="Times New Roman"/>
                <a:ea typeface="Cambria"/>
                <a:cs typeface="Times New Roman"/>
              </a:rPr>
              <a:t>But what is God’s reply to him? “I have kept for myself seven thousand men who have not bowed the knee to Baal.” </a:t>
            </a:r>
            <a:endParaRPr lang="en-US" sz="3000" dirty="0">
              <a:solidFill>
                <a:schemeClr val="bg1"/>
              </a:solidFill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5 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So too at the present time there is a remnant, chosen by grace. 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6 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But if it is by grace, it is no longer on the basis of works; otherwise grace would no longer be grace.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7 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What then? Israel failed to obtain what it was seeking. The elect obtained it, but the rest were hardened, 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8 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as it is written,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	“God gave them a spirit of stupor,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203200">
              <a:spcAft>
                <a:spcPts val="0"/>
              </a:spcAf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eyes that would not see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203200">
              <a:spcAft>
                <a:spcPts val="0"/>
              </a:spcAf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and ears that would not hear,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	down to this very day.” </a:t>
            </a:r>
            <a:endParaRPr lang="en-US" sz="3200" dirty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9 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And David says, </a:t>
            </a:r>
            <a:endParaRPr lang="en-US" sz="30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	“Let their table become a snare and a trap, </a:t>
            </a:r>
            <a:endParaRPr lang="en-US" sz="30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203200">
              <a:spcAft>
                <a:spcPts val="0"/>
              </a:spcAft>
            </a:pP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a stumbling block and a retribution for them; </a:t>
            </a:r>
            <a:endParaRPr lang="en-US" sz="30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</a:t>
            </a:r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10 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let their eyes be darkened so that they cannot see, </a:t>
            </a:r>
            <a:endParaRPr lang="en-US" sz="30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203200">
              <a:spcAft>
                <a:spcPts val="0"/>
              </a:spcAft>
            </a:pP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and bend their backs forever.” </a:t>
            </a:r>
            <a:endParaRPr lang="en-US" sz="30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>
              <a:spcAft>
                <a:spcPts val="0"/>
              </a:spcAft>
            </a:pPr>
            <a:endParaRPr lang="en-US" sz="3000" b="1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11 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So I ask, did they stumble in order that they might fall? By no means! Rather through their trespass salvation has come to the Gentiles, so as to make Israel jealous. </a:t>
            </a:r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12 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Now if their trespass means riches for the world, and if their failure means riches for the Gentiles, how much more will their full inclusion mean! </a:t>
            </a:r>
            <a:endParaRPr lang="en-US" sz="3000" dirty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13 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Now I am speaking to you Gentiles. Inasmuch then as I am an apostle to the Gentiles, I magnify my ministry </a:t>
            </a:r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14 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in order somehow to make my fellow Jews jealous, and thus save some of them. </a:t>
            </a:r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15 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For if their rejection means the reconciliation of the world, what will their acceptance mean but life from the dead? </a:t>
            </a:r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16 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If the dough offered as </a:t>
            </a:r>
            <a:r>
              <a:rPr lang="en-AU" sz="3000" dirty="0" err="1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firstfruits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 is holy, so is the whole lump, and if the root is holy, so are the branches. </a:t>
            </a:r>
            <a:endParaRPr lang="en-US" sz="30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17 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But if some of the branches were broken off, and you, although a wild olive shoot, were grafted in among the others and now share in the nourishing root of the olive tree, </a:t>
            </a:r>
            <a:r>
              <a:rPr lang="en-AU" sz="30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18 </a:t>
            </a:r>
            <a:r>
              <a:rPr lang="en-AU" sz="3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do not be arrogant toward the branches. </a:t>
            </a:r>
            <a:endParaRPr lang="en-US" sz="3000" dirty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If you are, remember it is not you who support the root, but the root that supports you. </a:t>
            </a:r>
            <a:r>
              <a:rPr lang="en-AU" sz="29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19 </a:t>
            </a: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Then you will say, “Branches were broken off so that I might be grafted in.” </a:t>
            </a:r>
            <a:r>
              <a:rPr lang="en-AU" sz="29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20 </a:t>
            </a: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That is true. They were broken off because of their unbelief, but you stand fast through faith. So do not become proud, but fear. </a:t>
            </a:r>
            <a:r>
              <a:rPr lang="en-AU" sz="29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21 </a:t>
            </a: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For if God did not spare the natural branches, neither will he spare you. </a:t>
            </a:r>
            <a:r>
              <a:rPr lang="en-AU" sz="29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22 </a:t>
            </a: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Note then the kindness and the severity of God: severity toward those who have fallen, but God’s kindness to you, provided you continue in his kindness. Otherwise you too will be cut off. </a:t>
            </a:r>
            <a:r>
              <a:rPr lang="en-AU" sz="29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23 </a:t>
            </a: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And even they, if they do not continue in their unbelief, will be grafted in, for God has the power to graft them in again. </a:t>
            </a:r>
            <a:endParaRPr lang="en-US" sz="2900" dirty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en-AU" sz="29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24 </a:t>
            </a: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For if you were cut from what is by nature a wild olive tree, and grafted, contrary to nature, into a cultivated olive tree, how much more will these, the natural branches, be grafted back into their own olive tree. </a:t>
            </a:r>
            <a:endParaRPr lang="en-US" sz="20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>
              <a:spcAft>
                <a:spcPts val="0"/>
              </a:spcAft>
            </a:pPr>
            <a:endParaRPr lang="en-US" sz="2000" b="1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en-AU" sz="29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25 </a:t>
            </a: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Lest you be wise in your own sight, I do not want you to be unaware of this mystery, brothers: a partial hardening has come upon Israel, until the fullness of the Gentiles has come in. </a:t>
            </a:r>
            <a:r>
              <a:rPr lang="en-AU" sz="29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26 </a:t>
            </a: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And in this way all Israel will be saved, as it is written, </a:t>
            </a:r>
            <a:endParaRPr lang="en-US" sz="29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	“The Deliverer will come from Zion, </a:t>
            </a:r>
            <a:endParaRPr lang="en-US" sz="29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203200">
              <a:spcAft>
                <a:spcPts val="0"/>
              </a:spcAft>
            </a:pP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he will banish ungodliness from Jacob”; </a:t>
            </a:r>
            <a:endParaRPr lang="en-US" sz="29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</a:t>
            </a:r>
            <a:r>
              <a:rPr lang="en-AU" sz="29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27 </a:t>
            </a:r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“and this will be my covenant with them </a:t>
            </a:r>
            <a:endParaRPr lang="en-US" sz="29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r>
              <a:rPr lang="en-AU" sz="29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when I take away their sins.” </a:t>
            </a:r>
            <a:endParaRPr lang="en-US" sz="2900" dirty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74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lnSpc>
                <a:spcPct val="115000"/>
              </a:lnSpc>
              <a:spcAft>
                <a:spcPts val="0"/>
              </a:spcAft>
            </a:pP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28 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As regards the gospel, they are enemies for your sake. But as regards election, they are beloved for the sake of their forefathers. 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29 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For the gifts and the calling of God are irrevocable. 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30 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For just as you were at one time disobedient to God but now have received mercy because of their disobedience, 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31 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so they too have now been disobedient in order that by the mercy shown to you they also may now receive mercy. 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32 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For God has consigned all to disobedience, that he may have mercy on all. </a:t>
            </a:r>
            <a:endParaRPr lang="en-US" sz="3000" dirty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spcAft>
                <a:spcPts val="0"/>
              </a:spcAft>
            </a:pP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33 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Oh, the depth of the riches and wisdom and knowledge of God! How unsearchable are his judgments and how inscrutable his ways!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34 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“For who has known the mind of the Lord,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203200">
              <a:spcAft>
                <a:spcPts val="0"/>
              </a:spcAf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or who has been his counsellor?”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609600">
              <a:spcAft>
                <a:spcPts val="0"/>
              </a:spcAft>
              <a:tabLst>
                <a:tab pos="127000" algn="r"/>
                <a:tab pos="254000" algn="l"/>
              </a:tabLs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</a:t>
            </a:r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35 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	“Or who has given a gift to him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pPr marL="609600" indent="-203200">
              <a:spcAft>
                <a:spcPts val="0"/>
              </a:spcAft>
            </a:pP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that he might be repaid?” </a:t>
            </a:r>
            <a:endParaRPr lang="en-US" sz="3200" dirty="0" smtClean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  <a:p>
            <a:r>
              <a:rPr lang="en-AU" sz="3200" b="1" baseline="300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36 </a:t>
            </a:r>
            <a:r>
              <a:rPr lang="en-AU" sz="3200" dirty="0" smtClean="0">
                <a:solidFill>
                  <a:srgbClr val="FFFFFF"/>
                </a:solidFill>
                <a:latin typeface="Times New Roman"/>
                <a:ea typeface="Cambria"/>
                <a:cs typeface="Times New Roman"/>
              </a:rPr>
              <a:t>For from him and through him and to him are all things. To him be glory forever. Amen. </a:t>
            </a:r>
            <a:endParaRPr lang="en-US" sz="3200" dirty="0">
              <a:solidFill>
                <a:srgbClr val="FFFFFF"/>
              </a:solidFill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36867</TotalTime>
  <Words>1558</Words>
  <Application>Microsoft Macintosh PowerPoint</Application>
  <PresentationFormat>On-screen Show (16:10)</PresentationFormat>
  <Paragraphs>92</Paragraphs>
  <Slides>17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UC Queensland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 Brumpton</dc:creator>
  <cp:lastModifiedBy>Michael Brumpton</cp:lastModifiedBy>
  <cp:revision>333</cp:revision>
  <cp:lastPrinted>2016-10-06T00:19:42Z</cp:lastPrinted>
  <dcterms:created xsi:type="dcterms:W3CDTF">2016-10-08T21:26:29Z</dcterms:created>
  <dcterms:modified xsi:type="dcterms:W3CDTF">2016-10-08T21:33:41Z</dcterms:modified>
</cp:coreProperties>
</file>